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73" r:id="rId4"/>
    <p:sldId id="289" r:id="rId5"/>
    <p:sldId id="262" r:id="rId6"/>
    <p:sldId id="296" r:id="rId7"/>
    <p:sldId id="290" r:id="rId8"/>
    <p:sldId id="288" r:id="rId9"/>
    <p:sldId id="297" r:id="rId10"/>
    <p:sldId id="284" r:id="rId11"/>
    <p:sldId id="285" r:id="rId12"/>
    <p:sldId id="298" r:id="rId13"/>
    <p:sldId id="293" r:id="rId14"/>
    <p:sldId id="292" r:id="rId15"/>
    <p:sldId id="265" r:id="rId16"/>
    <p:sldId id="281" r:id="rId17"/>
    <p:sldId id="291" r:id="rId18"/>
    <p:sldId id="271" r:id="rId19"/>
    <p:sldId id="295" r:id="rId20"/>
    <p:sldId id="294" r:id="rId21"/>
  </p:sldIdLst>
  <p:sldSz cx="10691813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3055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40">
          <p15:clr>
            <a:srgbClr val="000000"/>
          </p15:clr>
        </p15:guide>
        <p15:guide id="2" pos="229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42FDF-3BD0-49E5-82E5-553B4C38F3D9}">
  <a:tblStyle styleId="{57E42FDF-3BD0-49E5-82E5-553B4C38F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4662"/>
  </p:normalViewPr>
  <p:slideViewPr>
    <p:cSldViewPr snapToGrid="0">
      <p:cViewPr>
        <p:scale>
          <a:sx n="133" d="100"/>
          <a:sy n="133" d="100"/>
        </p:scale>
        <p:origin x="2880" y="336"/>
      </p:cViewPr>
      <p:guideLst>
        <p:guide orient="horz" pos="2880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840"/>
        <p:guide pos="22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44324" y="812800"/>
            <a:ext cx="56694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12800"/>
            <a:ext cx="567055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8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56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8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57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13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5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7db22697_0_146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199" name="Google Shape;199;g24b7db2269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24b7db22697_0_14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bc9b10cb8_1_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79" name="Google Shape;79;g24bc9b10cb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0" name="Google Shape;80;g24bc9b10cb8_1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6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3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91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4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2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1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64468" y="4165643"/>
            <a:ext cx="9963000" cy="11652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33759" y="300538"/>
            <a:ext cx="9619200" cy="12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3375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657169" y="6886965"/>
            <a:ext cx="33879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766624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7425" tIns="117425" rIns="117425" bIns="117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09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535406" y="1772199"/>
            <a:ext cx="9621000" cy="38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10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en-US" sz="38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</a:t>
            </a:r>
            <a:r>
              <a:rPr lang="en-US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статических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изображений без потерь на основе алгоритма Хаффмана</a:t>
            </a:r>
            <a:endParaRPr lang="ru-RU"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301" y="5593154"/>
            <a:ext cx="100995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10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Ковалец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Кирилл Эдуардович 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42М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Новик Наталья Владимировна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96086" y="6744216"/>
            <a:ext cx="22998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625" tIns="115625" rIns="115625" bIns="1156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осква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, 202</a:t>
            </a:r>
            <a:r>
              <a:rPr lang="ru-RU" sz="2300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Федеральное государственное автономное образовательное учреждение высшего образования…">
            <a:extLst>
              <a:ext uri="{FF2B5EF4-FFF2-40B4-BE49-F238E27FC236}">
                <a16:creationId xmlns:a16="http://schemas.microsoft.com/office/drawing/2014/main" id="{F8F5F471-5BDF-CA46-3A0F-393828D2076B}"/>
              </a:ext>
            </a:extLst>
          </p:cNvPr>
          <p:cNvSpPr txBox="1"/>
          <p:nvPr/>
        </p:nvSpPr>
        <p:spPr>
          <a:xfrm>
            <a:off x="1089099" y="651117"/>
            <a:ext cx="9631742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300"/>
            </a:pP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IMG_0401.jpeg" descr="IMG_0401.jpeg">
            <a:extLst>
              <a:ext uri="{FF2B5EF4-FFF2-40B4-BE49-F238E27FC236}">
                <a16:creationId xmlns:a16="http://schemas.microsoft.com/office/drawing/2014/main" id="{67DFF9F7-7966-2E6B-BC28-1BBE5105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8" y="660901"/>
            <a:ext cx="912721" cy="1047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дерева Хаффмана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821D71-6B50-1A9A-FB6D-0503A793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99" y="1260791"/>
            <a:ext cx="4410464" cy="61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Выполнение сжатия подготовленных данных методом Хаффмана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862382-FE23-4193-890B-CBE79F0B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24" y="1755064"/>
            <a:ext cx="4278852" cy="56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Отличия предлагаемого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A6424-23BF-7226-8272-41ADEDA0930C}"/>
              </a:ext>
            </a:extLst>
          </p:cNvPr>
          <p:cNvSpPr txBox="1"/>
          <p:nvPr/>
        </p:nvSpPr>
        <p:spPr>
          <a:xfrm>
            <a:off x="716203" y="1615800"/>
            <a:ext cx="9461069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первичной обработки изображения методом </a:t>
            </a:r>
            <a:r>
              <a:rPr lang="e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удаления избыточности и уменьшения количества обрабатываемых символов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словаря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мере распаковки изображения с использованием списка уникальных пикселей и величины кода одного пикселя.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обработке подготовленных данных методом Хаффмана за один символ принимается код последовательности пикселей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сгенерированный на первом этапе метода.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битовой строки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полученной на последнем этапе сжатия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длины, кратной 8.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3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Используемые программные средства для реализации метода</a:t>
            </a:r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D805EFED-B1ED-B766-1AF4-DABD59E78248}"/>
              </a:ext>
            </a:extLst>
          </p:cNvPr>
          <p:cNvSpPr txBox="1"/>
          <p:nvPr/>
        </p:nvSpPr>
        <p:spPr>
          <a:xfrm>
            <a:off x="389631" y="1609350"/>
            <a:ext cx="10047381" cy="550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язык программирования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tkinter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создания графического интерфейса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matplotlib.pyplot</a:t>
            </a:r>
            <a:r>
              <a:rPr lang="en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модуль, предоставляющий функции для создания графиков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matplotlib.offsetbox</a:t>
            </a: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модуль, предоставляющий возможность размещения текстовых и графических элементов на построенных графиках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bitarray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работы с массивами битов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использовалась при сжатии данных методом Хаффмана)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библиотека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используемая для отображения прогресса этапов сжатия и распаковки изображений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19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777587" y="496885"/>
            <a:ext cx="9199533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UML-</a:t>
            </a: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компонентов разработанного ПО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AC308-D2BB-AA9A-4C5F-676EDCA5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" y="2125415"/>
            <a:ext cx="8842534" cy="45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2639095" y="1757443"/>
            <a:ext cx="184588" cy="35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7DC7E-D30F-ACA3-3314-0BAD303573A2}"/>
              </a:ext>
            </a:extLst>
          </p:cNvPr>
          <p:cNvSpPr txBox="1"/>
          <p:nvPr/>
        </p:nvSpPr>
        <p:spPr>
          <a:xfrm>
            <a:off x="5963488" y="694783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1E0A245-C0E9-F9EE-7C89-739B9AB95AEB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изображения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DAA045-F4F1-E41F-9171-54566EFF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9" y="1073707"/>
            <a:ext cx="2900862" cy="1933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36209-80CC-7F73-D077-C625B4EC41CA}"/>
              </a:ext>
            </a:extLst>
          </p:cNvPr>
          <p:cNvSpPr txBox="1"/>
          <p:nvPr/>
        </p:nvSpPr>
        <p:spPr>
          <a:xfrm>
            <a:off x="796859" y="3019027"/>
            <a:ext cx="29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Сжимаемое изображение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B91C61-6063-994B-811D-3B0C1A1A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71" y="832595"/>
            <a:ext cx="6711934" cy="64239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8ACF1-A08E-9737-9C23-92354F940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58" y="3374001"/>
            <a:ext cx="3666511" cy="39998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степени сжатия)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на сколько процентов от изначального размера файла удалось сжать изображение.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C9EA20-F7D6-56BA-58AC-661FD938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3" y="2344830"/>
            <a:ext cx="8406323" cy="50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размеру данных для распаковки)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сколько процентов от размера сжатого файла занимает информация для его распаковки.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30B710-EE3E-74D1-3871-398EE38F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53" y="2370876"/>
            <a:ext cx="8519938" cy="50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3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371062-C62D-2AA5-1F01-3D7D1670C29D}"/>
              </a:ext>
            </a:extLst>
          </p:cNvPr>
          <p:cNvSpPr txBox="1"/>
          <p:nvPr/>
        </p:nvSpPr>
        <p:spPr>
          <a:xfrm>
            <a:off x="239109" y="496885"/>
            <a:ext cx="1015674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847C2-49C9-FCE6-A86D-50C91FC450AD}"/>
              </a:ext>
            </a:extLst>
          </p:cNvPr>
          <p:cNvSpPr txBox="1"/>
          <p:nvPr/>
        </p:nvSpPr>
        <p:spPr>
          <a:xfrm>
            <a:off x="479005" y="1464963"/>
            <a:ext cx="9940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цель была достигнута, а все поставленные задачи выполнены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FBCDE272-E724-A555-BAB5-4B14AE52F422}"/>
              </a:ext>
            </a:extLst>
          </p:cNvPr>
          <p:cNvSpPr txBox="1"/>
          <p:nvPr/>
        </p:nvSpPr>
        <p:spPr>
          <a:xfrm>
            <a:off x="656108" y="2586971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программное обеспечение для демонстрации работы созданного метода;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дальнейшего развития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8AA4-5A02-26F5-23A2-384ED3310753}"/>
              </a:ext>
            </a:extLst>
          </p:cNvPr>
          <p:cNvSpPr txBox="1"/>
          <p:nvPr/>
        </p:nvSpPr>
        <p:spPr>
          <a:xfrm>
            <a:off x="761743" y="1808441"/>
            <a:ext cx="91223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поддержку сжатия файлов, отличных от изображений.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Уменьшить размер сжатого файла путем оптимизации данных, требуемых для распаковки изображения.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алгоритмы управления сжатием файлов в зависимости от особенностей исходных изображений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760858" y="3533707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демонстрации работы созданного метода;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3" name="Google Shape;83;p16"/>
          <p:cNvSpPr txBox="1"/>
          <p:nvPr/>
        </p:nvSpPr>
        <p:spPr>
          <a:xfrm>
            <a:off x="239108" y="496885"/>
            <a:ext cx="1021117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15665" y="1738396"/>
            <a:ext cx="901601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ru-RU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</a:t>
            </a:r>
            <a:r>
              <a:rPr lang="ru-RU" sz="2700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сжатия статических изображений без потерь на основе алгоритма Хаффмана.</a:t>
            </a:r>
            <a:endParaRPr lang="ru-RU" sz="2700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5665" y="3017407"/>
            <a:ext cx="1761142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en-US" sz="2700" b="1" i="0" u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en-US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Научная публикация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EF6A-03F4-6DAD-3C48-F5C7AC3438D4}"/>
              </a:ext>
            </a:extLst>
          </p:cNvPr>
          <p:cNvSpPr txBox="1"/>
          <p:nvPr/>
        </p:nvSpPr>
        <p:spPr>
          <a:xfrm>
            <a:off x="466669" y="1856154"/>
            <a:ext cx="9805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К. Э., Новик Н. В.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сжатия статических изображений на основе алгоритма Хаффмана // Вестник Российского нового университета. Серия: Сложные системы: модели, анализ и управление. – 2025. – № 2. (Рецензируемое издание ВАК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специальности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информатика, вычислительная техника и управление)</a:t>
            </a:r>
          </a:p>
        </p:txBody>
      </p:sp>
    </p:spTree>
    <p:extLst>
      <p:ext uri="{BB962C8B-B14F-4D97-AF65-F5344CB8AC3E}">
        <p14:creationId xmlns:p14="http://schemas.microsoft.com/office/powerpoint/2010/main" val="279376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500101429"/>
              </p:ext>
            </p:extLst>
          </p:nvPr>
        </p:nvGraphicFramePr>
        <p:xfrm>
          <a:off x="710268" y="3458949"/>
          <a:ext cx="9196504" cy="357612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81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RLE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LZW (</a:t>
                      </a: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словарный метод</a:t>
                      </a: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Унарное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Хаффмана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Арифметическое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без потерь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520870"/>
            <a:ext cx="96676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 данных за один проход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отсутствие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еобходимости в таблице частот пикселей сжимаемого изображения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в зашифрованном сообщении информации для распаковщика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у каждого сжатого пикселя своего кода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5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283145385"/>
              </p:ext>
            </p:extLst>
          </p:nvPr>
        </p:nvGraphicFramePr>
        <p:xfrm>
          <a:off x="710268" y="3394941"/>
          <a:ext cx="9196504" cy="293604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205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RGBA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CMYK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субтрактивный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цветовой модели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667174"/>
            <a:ext cx="9667663" cy="15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класс метода по принципу действия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количество байт для кодирования одного пикселя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наличие поддержки альфа-канала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отсутствие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отдельного канала для яркости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8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Формализованная постановка задачи в нотации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</a:t>
            </a:r>
            <a:endParaRPr lang="ru-RU"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75611E-25D1-808E-AA21-59529CFE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4" y="2142596"/>
            <a:ext cx="9921680" cy="4708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Детализированная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IDEF0-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первого уровня разработанного метода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34940B-CB51-FA58-BACC-D0BE6624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3" y="2241848"/>
            <a:ext cx="10211178" cy="43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Детализированная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IDEF0-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уровня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A2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разработанного метода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A7D9B6-D8FA-7F1F-586C-4829E5C1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4" y="2261579"/>
            <a:ext cx="10122489" cy="441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Первичное сжатие с использованием метода </a:t>
            </a: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LZW</a:t>
            </a:r>
            <a:endParaRPr lang="ru-RU" sz="3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9C015DA-F9D4-B870-E3B1-BE956897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58" y="1362142"/>
            <a:ext cx="8516398" cy="60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8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835556" y="5128126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Математическая постановка построения </a:t>
            </a:r>
          </a:p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дерева Хаффмана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E92E8-5915-E429-2D02-5D49B4088550}"/>
              </a:ext>
            </a:extLst>
          </p:cNvPr>
          <p:cNvSpPr txBox="1"/>
          <p:nvPr/>
        </p:nvSpPr>
        <p:spPr>
          <a:xfrm>
            <a:off x="1716999" y="4895342"/>
            <a:ext cx="7912095" cy="242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алфавит из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 алфавита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 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появления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символа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в изображении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последовательность битов от корня дерева до листка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символа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вес узла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40B2A4-1086-3BDA-1E5A-9CF56071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16" y="5065740"/>
            <a:ext cx="2136012" cy="2916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9AA674-2820-4838-E79D-DD9E80063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44" y="6023612"/>
            <a:ext cx="536570" cy="3066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FF8F61-531A-BA79-0860-82082C99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038" y="5027185"/>
            <a:ext cx="221663" cy="31666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A98E677-02B7-37E8-A829-E03FF2412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432" y="5967897"/>
            <a:ext cx="228204" cy="396877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99C1E4A-FFB4-C03E-41E1-28BFB85C7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616" y="5492040"/>
            <a:ext cx="228205" cy="3968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569B93-5E36-3616-2477-8790A812FC32}"/>
              </a:ext>
            </a:extLst>
          </p:cNvPr>
          <p:cNvSpPr txBox="1"/>
          <p:nvPr/>
        </p:nvSpPr>
        <p:spPr>
          <a:xfrm>
            <a:off x="780862" y="1756495"/>
            <a:ext cx="9631637" cy="2576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узла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соответствующему символу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:                             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 узла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полученного в результате объединения двух узлов с минимальными весами (          и            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где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средняя длина кода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AutoNum type="arabicPeriod" startAt="4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количество узлов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дереве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Хаффмана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2BCC913-ED99-2240-4AF4-0B62D8505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890" y="1926685"/>
            <a:ext cx="236096" cy="29512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A7B92C7-7F2E-5867-FA6C-FDFED29A8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357" y="1881923"/>
            <a:ext cx="236096" cy="41060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A3A0D50-68D5-758B-7510-A7F0119C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708" y="1884830"/>
            <a:ext cx="1768750" cy="38854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0648E5-E494-97DF-A058-911B80D56B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286" y="2933296"/>
            <a:ext cx="478988" cy="254652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C8576E1-CD53-7ED0-604D-FF9BB59F6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2191" y="2957297"/>
            <a:ext cx="588123" cy="254652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44702B29-79E7-5020-C5E5-3AE34D1733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2087" y="2898231"/>
            <a:ext cx="3047931" cy="31649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539615E-967D-E3AD-D64F-A0312D67E2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522" y="3235950"/>
            <a:ext cx="2181965" cy="72294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D8831C7-B72F-69EE-7B87-3E8875C625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5522" y="4016494"/>
            <a:ext cx="1286258" cy="227405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17CBD4C-1B9B-66FA-0109-9AB96A112C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5634" y="4006870"/>
            <a:ext cx="262449" cy="20307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B7A2E5A6-CAE7-53AB-EA81-1FC19E13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501" y="3965910"/>
            <a:ext cx="236236" cy="3374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EAB425E-6087-4140-EE64-4B8B6AD91488}"/>
              </a:ext>
            </a:extLst>
          </p:cNvPr>
          <p:cNvSpPr txBox="1"/>
          <p:nvPr/>
        </p:nvSpPr>
        <p:spPr>
          <a:xfrm>
            <a:off x="1228047" y="4605786"/>
            <a:ext cx="605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обозначения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800" dirty="0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550B492-A4CD-8EC2-8254-61D06FCF4A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7059" y="6526135"/>
            <a:ext cx="505251" cy="293226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6DDCE38C-392B-A303-E1DA-251D7F8311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0319" y="5526260"/>
            <a:ext cx="178197" cy="22096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4FE62A6E-1B64-429D-2548-29D2760DB1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6550" y="5556754"/>
            <a:ext cx="714042" cy="227028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81C6405-FFF4-4306-E3B5-EA0C39BCF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697" y="6446723"/>
            <a:ext cx="228204" cy="396876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59F716C6-CA77-7BF8-4294-553AA30B98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7059" y="6964531"/>
            <a:ext cx="505251" cy="259216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78F5EABC-8135-1EC3-C1F3-799AA35199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7456" y="6992676"/>
            <a:ext cx="241935" cy="259216"/>
          </a:xfrm>
          <a:prstGeom prst="rect">
            <a:avLst/>
          </a:prstGeom>
        </p:spPr>
      </p:pic>
      <p:sp>
        <p:nvSpPr>
          <p:cNvPr id="4" name="Google Shape;94;p17">
            <a:extLst>
              <a:ext uri="{FF2B5EF4-FFF2-40B4-BE49-F238E27FC236}">
                <a16:creationId xmlns:a16="http://schemas.microsoft.com/office/drawing/2014/main" id="{A787CF91-95F2-6BD4-44DE-B2DB6EF957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D64CEC-BDCD-5AD9-1C01-C281E248C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450" y="2462006"/>
            <a:ext cx="236096" cy="2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05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9313</TotalTime>
  <Words>801</Words>
  <Application>Microsoft Macintosh PowerPoint</Application>
  <PresentationFormat>Произвольный</PresentationFormat>
  <Paragraphs>183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Московский государственный технический университет имени Н.Э. Баумана (национальный исследовательский университет)</dc:title>
  <cp:lastModifiedBy>Kirill Kovalets</cp:lastModifiedBy>
  <cp:revision>93</cp:revision>
  <dcterms:modified xsi:type="dcterms:W3CDTF">2025-06-18T23:17:34Z</dcterms:modified>
</cp:coreProperties>
</file>